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9" d="100"/>
          <a:sy n="99" d="100"/>
        </p:scale>
        <p:origin x="108" y="3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67F579C7-024A-461B-8687-EF8C5D85A6D5}" type="datetimeFigureOut">
              <a:rPr lang="tr-TR" smtClean="0"/>
              <a:t>29.12.2022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AEC463E-E156-4DF1-8385-CBF11734DE97}" type="slidenum">
              <a:rPr lang="tr-TR" smtClean="0"/>
              <a:t>‹#›</a:t>
            </a:fld>
            <a:endParaRPr lang="tr-TR"/>
          </a:p>
        </p:txBody>
      </p:sp>
    </p:spTree>
    <p:extLst>
      <p:ext uri="{BB962C8B-B14F-4D97-AF65-F5344CB8AC3E}">
        <p14:creationId xmlns:p14="http://schemas.microsoft.com/office/powerpoint/2010/main" val="93011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67F579C7-024A-461B-8687-EF8C5D85A6D5}" type="datetimeFigureOut">
              <a:rPr lang="tr-TR" smtClean="0"/>
              <a:t>29.12.2022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AEC463E-E156-4DF1-8385-CBF11734DE97}" type="slidenum">
              <a:rPr lang="tr-TR" smtClean="0"/>
              <a:t>‹#›</a:t>
            </a:fld>
            <a:endParaRPr lang="tr-TR"/>
          </a:p>
        </p:txBody>
      </p:sp>
    </p:spTree>
    <p:extLst>
      <p:ext uri="{BB962C8B-B14F-4D97-AF65-F5344CB8AC3E}">
        <p14:creationId xmlns:p14="http://schemas.microsoft.com/office/powerpoint/2010/main" val="3213609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67F579C7-024A-461B-8687-EF8C5D85A6D5}" type="datetimeFigureOut">
              <a:rPr lang="tr-TR" smtClean="0"/>
              <a:t>29.12.2022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AEC463E-E156-4DF1-8385-CBF11734DE97}" type="slidenum">
              <a:rPr lang="tr-TR" smtClean="0"/>
              <a:t>‹#›</a:t>
            </a:fld>
            <a:endParaRPr lang="tr-TR"/>
          </a:p>
        </p:txBody>
      </p:sp>
    </p:spTree>
    <p:extLst>
      <p:ext uri="{BB962C8B-B14F-4D97-AF65-F5344CB8AC3E}">
        <p14:creationId xmlns:p14="http://schemas.microsoft.com/office/powerpoint/2010/main" val="3760083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67F579C7-024A-461B-8687-EF8C5D85A6D5}" type="datetimeFigureOut">
              <a:rPr lang="tr-TR" smtClean="0"/>
              <a:t>29.12.2022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AEC463E-E156-4DF1-8385-CBF11734DE97}" type="slidenum">
              <a:rPr lang="tr-TR" smtClean="0"/>
              <a:t>‹#›</a:t>
            </a:fld>
            <a:endParaRPr lang="tr-TR"/>
          </a:p>
        </p:txBody>
      </p:sp>
    </p:spTree>
    <p:extLst>
      <p:ext uri="{BB962C8B-B14F-4D97-AF65-F5344CB8AC3E}">
        <p14:creationId xmlns:p14="http://schemas.microsoft.com/office/powerpoint/2010/main" val="3946869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67F579C7-024A-461B-8687-EF8C5D85A6D5}" type="datetimeFigureOut">
              <a:rPr lang="tr-TR" smtClean="0"/>
              <a:t>29.12.2022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AEC463E-E156-4DF1-8385-CBF11734DE97}" type="slidenum">
              <a:rPr lang="tr-TR" smtClean="0"/>
              <a:t>‹#›</a:t>
            </a:fld>
            <a:endParaRPr lang="tr-TR"/>
          </a:p>
        </p:txBody>
      </p:sp>
    </p:spTree>
    <p:extLst>
      <p:ext uri="{BB962C8B-B14F-4D97-AF65-F5344CB8AC3E}">
        <p14:creationId xmlns:p14="http://schemas.microsoft.com/office/powerpoint/2010/main" val="1262211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67F579C7-024A-461B-8687-EF8C5D85A6D5}" type="datetimeFigureOut">
              <a:rPr lang="tr-TR" smtClean="0"/>
              <a:t>29.12.2022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AEC463E-E156-4DF1-8385-CBF11734DE97}" type="slidenum">
              <a:rPr lang="tr-TR" smtClean="0"/>
              <a:t>‹#›</a:t>
            </a:fld>
            <a:endParaRPr lang="tr-TR"/>
          </a:p>
        </p:txBody>
      </p:sp>
    </p:spTree>
    <p:extLst>
      <p:ext uri="{BB962C8B-B14F-4D97-AF65-F5344CB8AC3E}">
        <p14:creationId xmlns:p14="http://schemas.microsoft.com/office/powerpoint/2010/main" val="762319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67F579C7-024A-461B-8687-EF8C5D85A6D5}" type="datetimeFigureOut">
              <a:rPr lang="tr-TR" smtClean="0"/>
              <a:t>29.12.2022</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AAEC463E-E156-4DF1-8385-CBF11734DE97}" type="slidenum">
              <a:rPr lang="tr-TR" smtClean="0"/>
              <a:t>‹#›</a:t>
            </a:fld>
            <a:endParaRPr lang="tr-TR"/>
          </a:p>
        </p:txBody>
      </p:sp>
    </p:spTree>
    <p:extLst>
      <p:ext uri="{BB962C8B-B14F-4D97-AF65-F5344CB8AC3E}">
        <p14:creationId xmlns:p14="http://schemas.microsoft.com/office/powerpoint/2010/main" val="562347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67F579C7-024A-461B-8687-EF8C5D85A6D5}" type="datetimeFigureOut">
              <a:rPr lang="tr-TR" smtClean="0"/>
              <a:t>29.12.2022</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AAEC463E-E156-4DF1-8385-CBF11734DE97}" type="slidenum">
              <a:rPr lang="tr-TR" smtClean="0"/>
              <a:t>‹#›</a:t>
            </a:fld>
            <a:endParaRPr lang="tr-TR"/>
          </a:p>
        </p:txBody>
      </p:sp>
    </p:spTree>
    <p:extLst>
      <p:ext uri="{BB962C8B-B14F-4D97-AF65-F5344CB8AC3E}">
        <p14:creationId xmlns:p14="http://schemas.microsoft.com/office/powerpoint/2010/main" val="541222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67F579C7-024A-461B-8687-EF8C5D85A6D5}" type="datetimeFigureOut">
              <a:rPr lang="tr-TR" smtClean="0"/>
              <a:t>29.12.2022</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AAEC463E-E156-4DF1-8385-CBF11734DE97}" type="slidenum">
              <a:rPr lang="tr-TR" smtClean="0"/>
              <a:t>‹#›</a:t>
            </a:fld>
            <a:endParaRPr lang="tr-TR"/>
          </a:p>
        </p:txBody>
      </p:sp>
    </p:spTree>
    <p:extLst>
      <p:ext uri="{BB962C8B-B14F-4D97-AF65-F5344CB8AC3E}">
        <p14:creationId xmlns:p14="http://schemas.microsoft.com/office/powerpoint/2010/main" val="1301143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67F579C7-024A-461B-8687-EF8C5D85A6D5}" type="datetimeFigureOut">
              <a:rPr lang="tr-TR" smtClean="0"/>
              <a:t>29.12.2022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AEC463E-E156-4DF1-8385-CBF11734DE97}" type="slidenum">
              <a:rPr lang="tr-TR" smtClean="0"/>
              <a:t>‹#›</a:t>
            </a:fld>
            <a:endParaRPr lang="tr-TR"/>
          </a:p>
        </p:txBody>
      </p:sp>
    </p:spTree>
    <p:extLst>
      <p:ext uri="{BB962C8B-B14F-4D97-AF65-F5344CB8AC3E}">
        <p14:creationId xmlns:p14="http://schemas.microsoft.com/office/powerpoint/2010/main" val="496104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67F579C7-024A-461B-8687-EF8C5D85A6D5}" type="datetimeFigureOut">
              <a:rPr lang="tr-TR" smtClean="0"/>
              <a:t>29.12.2022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AEC463E-E156-4DF1-8385-CBF11734DE97}" type="slidenum">
              <a:rPr lang="tr-TR" smtClean="0"/>
              <a:t>‹#›</a:t>
            </a:fld>
            <a:endParaRPr lang="tr-TR"/>
          </a:p>
        </p:txBody>
      </p:sp>
    </p:spTree>
    <p:extLst>
      <p:ext uri="{BB962C8B-B14F-4D97-AF65-F5344CB8AC3E}">
        <p14:creationId xmlns:p14="http://schemas.microsoft.com/office/powerpoint/2010/main" val="2972936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F579C7-024A-461B-8687-EF8C5D85A6D5}" type="datetimeFigureOut">
              <a:rPr lang="tr-TR" smtClean="0"/>
              <a:t>29.12.2022</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463E-E156-4DF1-8385-CBF11734DE97}" type="slidenum">
              <a:rPr lang="tr-TR" smtClean="0"/>
              <a:t>‹#›</a:t>
            </a:fld>
            <a:endParaRPr lang="tr-TR"/>
          </a:p>
        </p:txBody>
      </p:sp>
    </p:spTree>
    <p:extLst>
      <p:ext uri="{BB962C8B-B14F-4D97-AF65-F5344CB8AC3E}">
        <p14:creationId xmlns:p14="http://schemas.microsoft.com/office/powerpoint/2010/main" val="22307985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56FCC23C-5ED2-411F-96BB-7BF4ABDC8BAD}"/>
              </a:ext>
            </a:extLst>
          </p:cNvPr>
          <p:cNvPicPr>
            <a:picLocks noChangeAspect="1"/>
          </p:cNvPicPr>
          <p:nvPr/>
        </p:nvPicPr>
        <p:blipFill>
          <a:blip r:embed="rId2"/>
          <a:stretch>
            <a:fillRect/>
          </a:stretch>
        </p:blipFill>
        <p:spPr>
          <a:xfrm>
            <a:off x="359229" y="2410691"/>
            <a:ext cx="11575472" cy="1973231"/>
          </a:xfrm>
          <a:prstGeom prst="rect">
            <a:avLst/>
          </a:prstGeom>
        </p:spPr>
      </p:pic>
    </p:spTree>
    <p:extLst>
      <p:ext uri="{BB962C8B-B14F-4D97-AF65-F5344CB8AC3E}">
        <p14:creationId xmlns:p14="http://schemas.microsoft.com/office/powerpoint/2010/main" val="35217555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65243A7D-3AF6-4732-9DA5-4F95C0C5CEC7}"/>
              </a:ext>
            </a:extLst>
          </p:cNvPr>
          <p:cNvSpPr txBox="1"/>
          <p:nvPr/>
        </p:nvSpPr>
        <p:spPr>
          <a:xfrm>
            <a:off x="509155" y="1827317"/>
            <a:ext cx="11318667" cy="3108543"/>
          </a:xfrm>
          <a:prstGeom prst="rect">
            <a:avLst/>
          </a:prstGeom>
          <a:noFill/>
        </p:spPr>
        <p:txBody>
          <a:bodyPr wrap="square">
            <a:spAutoFit/>
          </a:bodyPr>
          <a:lstStyle/>
          <a:p>
            <a:pPr algn="just"/>
            <a:r>
              <a:rPr lang="tr-TR" sz="2800" i="0" u="none" strike="noStrike" baseline="0" dirty="0">
                <a:solidFill>
                  <a:srgbClr val="000000"/>
                </a:solidFill>
                <a:latin typeface="Times New Roman" panose="02020603050405020304" pitchFamily="18" charset="0"/>
              </a:rPr>
              <a:t>        </a:t>
            </a:r>
            <a:r>
              <a:rPr lang="tr-TR" sz="2800" b="1" i="0" u="none" strike="noStrike" baseline="0" dirty="0">
                <a:solidFill>
                  <a:srgbClr val="FF0000"/>
                </a:solidFill>
                <a:latin typeface="Times New Roman" panose="02020603050405020304" pitchFamily="18" charset="0"/>
              </a:rPr>
              <a:t>Hacettepe Üniversitesi Yabancı Diller Yüksekokulu Kurslar Koordinatörlüğü</a:t>
            </a:r>
            <a:r>
              <a:rPr lang="tr-TR" sz="2800" i="0" u="none" strike="noStrike" baseline="0" dirty="0">
                <a:solidFill>
                  <a:srgbClr val="000000"/>
                </a:solidFill>
                <a:latin typeface="Times New Roman" panose="02020603050405020304" pitchFamily="18" charset="0"/>
              </a:rPr>
              <a:t>, şahısların, ulusal veya uluslararası hizmet veren kamu ve özel kuruluşların ihtiyaç duydukları dil becerilerini edinmelerini sağlamak amacıyla kurulmuş bir birimdir. Bu bağlamda talep ettikleri dil eğitimi Koordinatörlük çatısı altında yürütülen tüm yabancı dil eğitim programları gibi, </a:t>
            </a:r>
            <a:r>
              <a:rPr lang="tr-TR" sz="2800" i="0" u="none" strike="noStrike" baseline="0" dirty="0">
                <a:solidFill>
                  <a:srgbClr val="0000CC"/>
                </a:solidFill>
                <a:latin typeface="Times New Roman" panose="02020603050405020304" pitchFamily="18" charset="0"/>
              </a:rPr>
              <a:t>Avrupa Konseyi Ortak Dil Kriterleri Çerçeve Programı: Öğrenim, Öğretim ve Değerlendirme (AOÖÇ) belgesi </a:t>
            </a:r>
            <a:r>
              <a:rPr lang="tr-TR" sz="2800" i="0" u="none" strike="noStrike" baseline="0" dirty="0">
                <a:solidFill>
                  <a:srgbClr val="000000"/>
                </a:solidFill>
                <a:latin typeface="Times New Roman" panose="02020603050405020304" pitchFamily="18" charset="0"/>
              </a:rPr>
              <a:t>esas alınarak hazırlanmaktadır. </a:t>
            </a:r>
            <a:endParaRPr lang="tr-TR" sz="2800" dirty="0"/>
          </a:p>
        </p:txBody>
      </p:sp>
      <p:sp>
        <p:nvSpPr>
          <p:cNvPr id="5" name="Başlık 3">
            <a:extLst>
              <a:ext uri="{FF2B5EF4-FFF2-40B4-BE49-F238E27FC236}">
                <a16:creationId xmlns:a16="http://schemas.microsoft.com/office/drawing/2014/main" id="{43CC6DFE-F150-4768-A48D-7581360C7DC5}"/>
              </a:ext>
            </a:extLst>
          </p:cNvPr>
          <p:cNvSpPr txBox="1">
            <a:spLocks/>
          </p:cNvSpPr>
          <p:nvPr/>
        </p:nvSpPr>
        <p:spPr>
          <a:xfrm>
            <a:off x="1440873" y="145881"/>
            <a:ext cx="9105900" cy="10906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b="1" dirty="0" smtClean="0">
                <a:solidFill>
                  <a:srgbClr val="FF0000"/>
                </a:solidFill>
                <a:latin typeface="+mn-lt"/>
              </a:rPr>
              <a:t>Giriş</a:t>
            </a:r>
            <a:endParaRPr lang="tr-TR" b="1" dirty="0">
              <a:solidFill>
                <a:srgbClr val="FF0000"/>
              </a:solidFill>
              <a:latin typeface="+mn-lt"/>
            </a:endParaRPr>
          </a:p>
        </p:txBody>
      </p:sp>
    </p:spTree>
    <p:extLst>
      <p:ext uri="{BB962C8B-B14F-4D97-AF65-F5344CB8AC3E}">
        <p14:creationId xmlns:p14="http://schemas.microsoft.com/office/powerpoint/2010/main" val="19874168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a:extLst>
              <a:ext uri="{FF2B5EF4-FFF2-40B4-BE49-F238E27FC236}">
                <a16:creationId xmlns:a16="http://schemas.microsoft.com/office/drawing/2014/main" id="{8683604F-BCDC-492F-97E7-D554ACE3635D}"/>
              </a:ext>
            </a:extLst>
          </p:cNvPr>
          <p:cNvSpPr>
            <a:spLocks noGrp="1"/>
          </p:cNvSpPr>
          <p:nvPr>
            <p:ph type="title"/>
          </p:nvPr>
        </p:nvSpPr>
        <p:spPr>
          <a:xfrm>
            <a:off x="1167246" y="219652"/>
            <a:ext cx="10515600" cy="1325563"/>
          </a:xfrm>
        </p:spPr>
        <p:txBody>
          <a:bodyPr/>
          <a:lstStyle/>
          <a:p>
            <a:pPr algn="ctr"/>
            <a:r>
              <a:rPr lang="tr-TR" sz="4400" b="1" i="0" u="none" strike="noStrike" baseline="0" dirty="0">
                <a:solidFill>
                  <a:srgbClr val="FF0000"/>
                </a:solidFill>
                <a:latin typeface="Times New Roman" panose="02020603050405020304" pitchFamily="18" charset="0"/>
              </a:rPr>
              <a:t>Kurs Program Hedefleri </a:t>
            </a:r>
            <a:r>
              <a:rPr lang="tr-TR" sz="4400" b="0" i="0" u="none" strike="noStrike" baseline="0" dirty="0">
                <a:solidFill>
                  <a:srgbClr val="000000"/>
                </a:solidFill>
                <a:latin typeface="Times New Roman" panose="02020603050405020304" pitchFamily="18" charset="0"/>
              </a:rPr>
              <a:t/>
            </a:r>
            <a:br>
              <a:rPr lang="tr-TR" sz="4400" b="0" i="0" u="none" strike="noStrike" baseline="0" dirty="0">
                <a:solidFill>
                  <a:srgbClr val="000000"/>
                </a:solidFill>
                <a:latin typeface="Times New Roman" panose="02020603050405020304" pitchFamily="18" charset="0"/>
              </a:rPr>
            </a:br>
            <a:endParaRPr lang="tr-TR" dirty="0"/>
          </a:p>
        </p:txBody>
      </p:sp>
      <p:sp>
        <p:nvSpPr>
          <p:cNvPr id="5" name="İçerik Yer Tutucusu 2">
            <a:extLst>
              <a:ext uri="{FF2B5EF4-FFF2-40B4-BE49-F238E27FC236}">
                <a16:creationId xmlns:a16="http://schemas.microsoft.com/office/drawing/2014/main" id="{833937CF-DD48-4BAB-9EBE-F1980A52444D}"/>
              </a:ext>
            </a:extLst>
          </p:cNvPr>
          <p:cNvSpPr>
            <a:spLocks noGrp="1"/>
          </p:cNvSpPr>
          <p:nvPr>
            <p:ph idx="1"/>
          </p:nvPr>
        </p:nvSpPr>
        <p:spPr>
          <a:xfrm>
            <a:off x="838200" y="1825625"/>
            <a:ext cx="10515600" cy="4351338"/>
          </a:xfrm>
        </p:spPr>
        <p:txBody>
          <a:bodyPr/>
          <a:lstStyle/>
          <a:p>
            <a:pPr marL="0" indent="0" algn="just">
              <a:buNone/>
            </a:pPr>
            <a:r>
              <a:rPr lang="tr-TR" sz="2800" b="0" i="0" u="none" strike="noStrike" baseline="0" dirty="0">
                <a:solidFill>
                  <a:srgbClr val="000000"/>
                </a:solidFill>
                <a:latin typeface="Times New Roman" panose="02020603050405020304" pitchFamily="18" charset="0"/>
              </a:rPr>
              <a:t>     </a:t>
            </a:r>
            <a:r>
              <a:rPr lang="tr-TR" sz="3600" b="0" i="0" u="none" strike="noStrike" baseline="0" dirty="0">
                <a:solidFill>
                  <a:srgbClr val="000000"/>
                </a:solidFill>
                <a:latin typeface="Times New Roman" panose="02020603050405020304" pitchFamily="18" charset="0"/>
              </a:rPr>
              <a:t>Düzenlenen tüm dil eğitim programlarında, kursiyerlerin </a:t>
            </a:r>
            <a:r>
              <a:rPr lang="tr-TR" sz="3600" b="0" i="0" u="none" strike="noStrike" baseline="0" dirty="0">
                <a:solidFill>
                  <a:srgbClr val="0000CC"/>
                </a:solidFill>
                <a:latin typeface="Times New Roman" panose="02020603050405020304" pitchFamily="18" charset="0"/>
              </a:rPr>
              <a:t>okuma, yazma, dinleme ve konuşma </a:t>
            </a:r>
            <a:r>
              <a:rPr lang="tr-TR" sz="3600" b="0" i="0" u="none" strike="noStrike" baseline="0" dirty="0">
                <a:solidFill>
                  <a:srgbClr val="000000"/>
                </a:solidFill>
                <a:latin typeface="Times New Roman" panose="02020603050405020304" pitchFamily="18" charset="0"/>
              </a:rPr>
              <a:t>becerilerinin en üst seviyede geliştirmesi ve istenilen düzeye getirilmesi hedeflenmektedir. </a:t>
            </a:r>
            <a:endParaRPr lang="tr-TR" sz="3600" dirty="0"/>
          </a:p>
        </p:txBody>
      </p:sp>
    </p:spTree>
    <p:extLst>
      <p:ext uri="{BB962C8B-B14F-4D97-AF65-F5344CB8AC3E}">
        <p14:creationId xmlns:p14="http://schemas.microsoft.com/office/powerpoint/2010/main" val="22477185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a:extLst>
              <a:ext uri="{FF2B5EF4-FFF2-40B4-BE49-F238E27FC236}">
                <a16:creationId xmlns:a16="http://schemas.microsoft.com/office/drawing/2014/main" id="{92CE6386-4062-4AF5-94A1-AD62D31A2C04}"/>
              </a:ext>
            </a:extLst>
          </p:cNvPr>
          <p:cNvSpPr>
            <a:spLocks noGrp="1"/>
          </p:cNvSpPr>
          <p:nvPr>
            <p:ph type="title"/>
          </p:nvPr>
        </p:nvSpPr>
        <p:spPr>
          <a:xfrm>
            <a:off x="838200" y="244728"/>
            <a:ext cx="10515600" cy="906860"/>
          </a:xfrm>
        </p:spPr>
        <p:txBody>
          <a:bodyPr>
            <a:normAutofit/>
          </a:bodyPr>
          <a:lstStyle/>
          <a:p>
            <a:pPr algn="ctr"/>
            <a:r>
              <a:rPr lang="tr-TR" b="1" i="0" u="none" strike="noStrike" baseline="0" dirty="0">
                <a:solidFill>
                  <a:srgbClr val="FF0000"/>
                </a:solidFill>
                <a:latin typeface="Times New Roman" panose="02020603050405020304" pitchFamily="18" charset="0"/>
              </a:rPr>
              <a:t>Program İçeriği </a:t>
            </a:r>
            <a:endParaRPr lang="tr-TR" b="1" dirty="0">
              <a:solidFill>
                <a:srgbClr val="FF0000"/>
              </a:solidFill>
            </a:endParaRPr>
          </a:p>
        </p:txBody>
      </p:sp>
      <p:pic>
        <p:nvPicPr>
          <p:cNvPr id="5" name="İçerik Yer Tutucusu 8">
            <a:extLst>
              <a:ext uri="{FF2B5EF4-FFF2-40B4-BE49-F238E27FC236}">
                <a16:creationId xmlns:a16="http://schemas.microsoft.com/office/drawing/2014/main" id="{329A62F6-9558-4FCD-806A-0157211F4F56}"/>
              </a:ext>
            </a:extLst>
          </p:cNvPr>
          <p:cNvPicPr>
            <a:picLocks noGrp="1" noChangeAspect="1"/>
          </p:cNvPicPr>
          <p:nvPr>
            <p:ph idx="1"/>
          </p:nvPr>
        </p:nvPicPr>
        <p:blipFill>
          <a:blip r:embed="rId2"/>
          <a:stretch>
            <a:fillRect/>
          </a:stretch>
        </p:blipFill>
        <p:spPr>
          <a:xfrm>
            <a:off x="1711127" y="5418228"/>
            <a:ext cx="9304069" cy="1439772"/>
          </a:xfrm>
        </p:spPr>
      </p:pic>
      <p:sp>
        <p:nvSpPr>
          <p:cNvPr id="6" name="Metin kutusu 5">
            <a:extLst>
              <a:ext uri="{FF2B5EF4-FFF2-40B4-BE49-F238E27FC236}">
                <a16:creationId xmlns:a16="http://schemas.microsoft.com/office/drawing/2014/main" id="{01E2AFC2-1E79-4899-A605-FD0B931314A2}"/>
              </a:ext>
            </a:extLst>
          </p:cNvPr>
          <p:cNvSpPr txBox="1"/>
          <p:nvPr/>
        </p:nvSpPr>
        <p:spPr>
          <a:xfrm>
            <a:off x="917953" y="1737291"/>
            <a:ext cx="10435847" cy="2062103"/>
          </a:xfrm>
          <a:prstGeom prst="rect">
            <a:avLst/>
          </a:prstGeom>
          <a:noFill/>
        </p:spPr>
        <p:txBody>
          <a:bodyPr wrap="square">
            <a:spAutoFit/>
          </a:bodyPr>
          <a:lstStyle/>
          <a:p>
            <a:pPr algn="just"/>
            <a:r>
              <a:rPr lang="tr-TR" sz="3200" b="0" i="0" u="none" strike="noStrike" baseline="0" dirty="0">
                <a:solidFill>
                  <a:srgbClr val="000000"/>
                </a:solidFill>
                <a:latin typeface="Times New Roman" panose="02020603050405020304" pitchFamily="18" charset="0"/>
              </a:rPr>
              <a:t>      İlk aşamada kursiyerin </a:t>
            </a:r>
            <a:r>
              <a:rPr lang="tr-TR" sz="3200" dirty="0" smtClean="0">
                <a:solidFill>
                  <a:srgbClr val="000000"/>
                </a:solidFill>
                <a:latin typeface="Times New Roman" panose="02020603050405020304" pitchFamily="18" charset="0"/>
              </a:rPr>
              <a:t>A2</a:t>
            </a:r>
            <a:r>
              <a:rPr lang="tr-TR" sz="3200" b="0" i="0" u="none" strike="noStrike" baseline="0" dirty="0" smtClean="0">
                <a:solidFill>
                  <a:srgbClr val="000000"/>
                </a:solidFill>
                <a:latin typeface="Times New Roman" panose="02020603050405020304" pitchFamily="18" charset="0"/>
              </a:rPr>
              <a:t> </a:t>
            </a:r>
            <a:r>
              <a:rPr lang="tr-TR" sz="3200" b="0" i="0" u="none" strike="noStrike" baseline="0" dirty="0">
                <a:solidFill>
                  <a:srgbClr val="000000"/>
                </a:solidFill>
                <a:latin typeface="Times New Roman" panose="02020603050405020304" pitchFamily="18" charset="0"/>
              </a:rPr>
              <a:t>düzeyine ulaşması hedeflenmektedir. İkinci aşamada ise girecekleri sınavlarına özel bir programla, sınavda ihtiyaç duyacakları sınav teknikleri ve sınav deneyimini kazanmaları hedeflenmektedir. </a:t>
            </a:r>
            <a:endParaRPr lang="tr-TR" sz="3200" dirty="0"/>
          </a:p>
        </p:txBody>
      </p:sp>
    </p:spTree>
    <p:extLst>
      <p:ext uri="{BB962C8B-B14F-4D97-AF65-F5344CB8AC3E}">
        <p14:creationId xmlns:p14="http://schemas.microsoft.com/office/powerpoint/2010/main" val="41821049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838200" y="91993"/>
            <a:ext cx="10515600" cy="810532"/>
          </a:xfrm>
        </p:spPr>
        <p:txBody>
          <a:bodyPr>
            <a:normAutofit/>
          </a:bodyPr>
          <a:lstStyle/>
          <a:p>
            <a:pPr algn="ctr"/>
            <a:r>
              <a:rPr lang="tr-TR" sz="4000" b="1" dirty="0" smtClean="0">
                <a:solidFill>
                  <a:srgbClr val="FF0000"/>
                </a:solidFill>
                <a:latin typeface="Arial" panose="020B0604020202020204" pitchFamily="34" charset="0"/>
                <a:cs typeface="Arial" panose="020B0604020202020204" pitchFamily="34" charset="0"/>
              </a:rPr>
              <a:t>Program İçeriği</a:t>
            </a:r>
            <a:endParaRPr lang="tr-TR" sz="4000" b="1" dirty="0">
              <a:solidFill>
                <a:srgbClr val="FF0000"/>
              </a:solidFill>
              <a:latin typeface="Arial" panose="020B0604020202020204" pitchFamily="34" charset="0"/>
              <a:cs typeface="Arial" panose="020B0604020202020204" pitchFamily="34" charset="0"/>
            </a:endParaRPr>
          </a:p>
        </p:txBody>
      </p:sp>
      <p:sp>
        <p:nvSpPr>
          <p:cNvPr id="6" name="Dikdörtgen 5"/>
          <p:cNvSpPr/>
          <p:nvPr/>
        </p:nvSpPr>
        <p:spPr>
          <a:xfrm>
            <a:off x="546265" y="1199408"/>
            <a:ext cx="11115304" cy="543889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lnSpc>
                <a:spcPct val="200000"/>
              </a:lnSpc>
              <a:buFont typeface="Wingdings" panose="05000000000000000000" pitchFamily="2" charset="2"/>
              <a:buChar char="§"/>
            </a:pPr>
            <a:r>
              <a:rPr lang="tr-TR" sz="2400" dirty="0" smtClean="0">
                <a:solidFill>
                  <a:schemeClr val="tx1"/>
                </a:solidFill>
                <a:latin typeface="Arial" panose="020B0604020202020204" pitchFamily="34" charset="0"/>
                <a:cs typeface="Arial" panose="020B0604020202020204" pitchFamily="34" charset="0"/>
              </a:rPr>
              <a:t>Online Eğitim</a:t>
            </a:r>
          </a:p>
          <a:p>
            <a:pPr marL="342900" indent="-342900" algn="just">
              <a:lnSpc>
                <a:spcPct val="200000"/>
              </a:lnSpc>
              <a:buFont typeface="Wingdings" panose="05000000000000000000" pitchFamily="2" charset="2"/>
              <a:buChar char="§"/>
            </a:pPr>
            <a:r>
              <a:rPr lang="tr-TR" sz="2400" dirty="0" smtClean="0">
                <a:solidFill>
                  <a:schemeClr val="tx1"/>
                </a:solidFill>
                <a:latin typeface="Arial" panose="020B0604020202020204" pitchFamily="34" charset="0"/>
                <a:cs typeface="Arial" panose="020B0604020202020204" pitchFamily="34" charset="0"/>
              </a:rPr>
              <a:t>Mesai Saatleri Dışında Eğitim</a:t>
            </a:r>
          </a:p>
          <a:p>
            <a:pPr marL="342900" indent="-342900" algn="just">
              <a:lnSpc>
                <a:spcPct val="200000"/>
              </a:lnSpc>
              <a:buFont typeface="Wingdings" panose="05000000000000000000" pitchFamily="2" charset="2"/>
              <a:buChar char="§"/>
            </a:pPr>
            <a:r>
              <a:rPr lang="tr-TR" sz="2400" dirty="0" smtClean="0">
                <a:solidFill>
                  <a:schemeClr val="tx1"/>
                </a:solidFill>
                <a:latin typeface="Arial" panose="020B0604020202020204" pitchFamily="34" charset="0"/>
                <a:cs typeface="Arial" panose="020B0604020202020204" pitchFamily="34" charset="0"/>
              </a:rPr>
              <a:t>Canlı Dersleri Kaçırdığında Tekrar İzleme İmkanı</a:t>
            </a:r>
          </a:p>
          <a:p>
            <a:pPr marL="342900" indent="-342900" algn="just">
              <a:lnSpc>
                <a:spcPct val="200000"/>
              </a:lnSpc>
              <a:buFont typeface="Wingdings" panose="05000000000000000000" pitchFamily="2" charset="2"/>
              <a:buChar char="§"/>
            </a:pPr>
            <a:r>
              <a:rPr lang="tr-TR" sz="2400" dirty="0" smtClean="0">
                <a:solidFill>
                  <a:schemeClr val="tx1"/>
                </a:solidFill>
                <a:latin typeface="Arial" panose="020B0604020202020204" pitchFamily="34" charset="0"/>
                <a:cs typeface="Arial" panose="020B0604020202020204" pitchFamily="34" charset="0"/>
              </a:rPr>
              <a:t>Uzman Eğitici Personel</a:t>
            </a:r>
          </a:p>
          <a:p>
            <a:pPr marL="342900" indent="-342900" algn="just">
              <a:lnSpc>
                <a:spcPct val="200000"/>
              </a:lnSpc>
              <a:buFont typeface="Wingdings" panose="05000000000000000000" pitchFamily="2" charset="2"/>
              <a:buChar char="§"/>
            </a:pPr>
            <a:r>
              <a:rPr lang="tr-TR" sz="2400" dirty="0" smtClean="0">
                <a:solidFill>
                  <a:schemeClr val="tx1"/>
                </a:solidFill>
                <a:latin typeface="Arial" panose="020B0604020202020204" pitchFamily="34" charset="0"/>
                <a:cs typeface="Arial" panose="020B0604020202020204" pitchFamily="34" charset="0"/>
              </a:rPr>
              <a:t>Diğer Kamu Kurumlarının da Tercih Ettiği Sistem</a:t>
            </a:r>
          </a:p>
          <a:p>
            <a:pPr marL="342900" indent="-342900" algn="just">
              <a:lnSpc>
                <a:spcPct val="200000"/>
              </a:lnSpc>
              <a:buFont typeface="Wingdings" panose="05000000000000000000" pitchFamily="2" charset="2"/>
              <a:buChar char="§"/>
            </a:pPr>
            <a:r>
              <a:rPr lang="tr-TR" sz="2400" dirty="0" smtClean="0">
                <a:solidFill>
                  <a:schemeClr val="tx1"/>
                </a:solidFill>
                <a:latin typeface="Arial" panose="020B0604020202020204" pitchFamily="34" charset="0"/>
                <a:cs typeface="Arial" panose="020B0604020202020204" pitchFamily="34" charset="0"/>
              </a:rPr>
              <a:t>Seviye Sınavı İle Gruplara Ayırma</a:t>
            </a:r>
          </a:p>
          <a:p>
            <a:pPr marL="342900" indent="-342900" algn="just">
              <a:lnSpc>
                <a:spcPct val="200000"/>
              </a:lnSpc>
              <a:buFont typeface="Wingdings" panose="05000000000000000000" pitchFamily="2" charset="2"/>
              <a:buChar char="§"/>
            </a:pPr>
            <a:r>
              <a:rPr lang="tr-TR" sz="2400" dirty="0">
                <a:solidFill>
                  <a:schemeClr val="tx1"/>
                </a:solidFill>
                <a:latin typeface="Arial" panose="020B0604020202020204" pitchFamily="34" charset="0"/>
                <a:cs typeface="Arial" panose="020B0604020202020204" pitchFamily="34" charset="0"/>
              </a:rPr>
              <a:t>4</a:t>
            </a:r>
            <a:r>
              <a:rPr lang="tr-TR" sz="2400" dirty="0" smtClean="0">
                <a:solidFill>
                  <a:schemeClr val="tx1"/>
                </a:solidFill>
                <a:latin typeface="Arial" panose="020B0604020202020204" pitchFamily="34" charset="0"/>
                <a:cs typeface="Arial" panose="020B0604020202020204" pitchFamily="34" charset="0"/>
              </a:rPr>
              <a:t> </a:t>
            </a:r>
            <a:r>
              <a:rPr lang="tr-TR" sz="2400" dirty="0" smtClean="0">
                <a:solidFill>
                  <a:schemeClr val="tx1"/>
                </a:solidFill>
                <a:latin typeface="Arial" panose="020B0604020202020204" pitchFamily="34" charset="0"/>
                <a:cs typeface="Arial" panose="020B0604020202020204" pitchFamily="34" charset="0"/>
              </a:rPr>
              <a:t>Dilde Eğitim (Gerekli Kontenjan Sağlandığında 14 Dil)</a:t>
            </a:r>
            <a:endParaRPr lang="tr-TR"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4983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91993"/>
            <a:ext cx="10515600" cy="763031"/>
          </a:xfrm>
        </p:spPr>
        <p:txBody>
          <a:bodyPr>
            <a:normAutofit/>
          </a:bodyPr>
          <a:lstStyle/>
          <a:p>
            <a:pPr algn="ctr"/>
            <a:r>
              <a:rPr lang="tr-TR" sz="4000" b="1" dirty="0" smtClean="0">
                <a:solidFill>
                  <a:srgbClr val="FF0000"/>
                </a:solidFill>
                <a:latin typeface="Arial" panose="020B0604020202020204" pitchFamily="34" charset="0"/>
                <a:cs typeface="Arial" panose="020B0604020202020204" pitchFamily="34" charset="0"/>
              </a:rPr>
              <a:t>Kurs Türleri</a:t>
            </a:r>
            <a:endParaRPr lang="tr-TR" sz="4000" b="1" dirty="0">
              <a:solidFill>
                <a:srgbClr val="FF0000"/>
              </a:solidFill>
              <a:latin typeface="Arial" panose="020B0604020202020204" pitchFamily="34" charset="0"/>
              <a:cs typeface="Arial" panose="020B0604020202020204" pitchFamily="34" charset="0"/>
            </a:endParaRPr>
          </a:p>
        </p:txBody>
      </p:sp>
      <p:sp>
        <p:nvSpPr>
          <p:cNvPr id="4" name="Dikdörtgen 3"/>
          <p:cNvSpPr/>
          <p:nvPr/>
        </p:nvSpPr>
        <p:spPr>
          <a:xfrm>
            <a:off x="838200" y="1140032"/>
            <a:ext cx="4196938" cy="807521"/>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latin typeface="Arial" panose="020B0604020202020204" pitchFamily="34" charset="0"/>
                <a:cs typeface="Arial" panose="020B0604020202020204" pitchFamily="34" charset="0"/>
              </a:rPr>
              <a:t>PROGRAM 1</a:t>
            </a:r>
            <a:endParaRPr lang="tr-TR" sz="2000" b="1" dirty="0">
              <a:latin typeface="Arial" panose="020B0604020202020204" pitchFamily="34" charset="0"/>
              <a:cs typeface="Arial" panose="020B0604020202020204" pitchFamily="34" charset="0"/>
            </a:endParaRPr>
          </a:p>
        </p:txBody>
      </p:sp>
      <p:sp>
        <p:nvSpPr>
          <p:cNvPr id="5" name="Dikdörtgen 4"/>
          <p:cNvSpPr/>
          <p:nvPr/>
        </p:nvSpPr>
        <p:spPr>
          <a:xfrm>
            <a:off x="6370122" y="1140032"/>
            <a:ext cx="4175166" cy="807521"/>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latin typeface="Arial" panose="020B0604020202020204" pitchFamily="34" charset="0"/>
                <a:cs typeface="Arial" panose="020B0604020202020204" pitchFamily="34" charset="0"/>
              </a:rPr>
              <a:t>PROGRAM 2</a:t>
            </a:r>
            <a:endParaRPr lang="tr-TR" sz="2000" b="1" dirty="0">
              <a:latin typeface="Arial" panose="020B0604020202020204" pitchFamily="34" charset="0"/>
              <a:cs typeface="Arial" panose="020B0604020202020204" pitchFamily="34" charset="0"/>
            </a:endParaRPr>
          </a:p>
        </p:txBody>
      </p:sp>
      <p:sp>
        <p:nvSpPr>
          <p:cNvPr id="6" name="Dikdörtgen 5"/>
          <p:cNvSpPr/>
          <p:nvPr/>
        </p:nvSpPr>
        <p:spPr>
          <a:xfrm>
            <a:off x="838200" y="2161309"/>
            <a:ext cx="4196938" cy="3467595"/>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tr-TR" sz="2000" dirty="0" smtClean="0">
                <a:solidFill>
                  <a:schemeClr val="tx1"/>
                </a:solidFill>
                <a:latin typeface="Arial" panose="020B0604020202020204" pitchFamily="34" charset="0"/>
                <a:cs typeface="Arial" panose="020B0604020202020204" pitchFamily="34" charset="0"/>
              </a:rPr>
              <a:t>1. Genel İngilizce</a:t>
            </a:r>
          </a:p>
          <a:p>
            <a:pPr algn="just">
              <a:lnSpc>
                <a:spcPct val="150000"/>
              </a:lnSpc>
            </a:pPr>
            <a:r>
              <a:rPr lang="tr-TR" sz="2000" dirty="0">
                <a:solidFill>
                  <a:schemeClr val="tx1"/>
                </a:solidFill>
                <a:latin typeface="Arial" panose="020B0604020202020204" pitchFamily="34" charset="0"/>
                <a:cs typeface="Arial" panose="020B0604020202020204" pitchFamily="34" charset="0"/>
              </a:rPr>
              <a:t>2</a:t>
            </a:r>
            <a:r>
              <a:rPr lang="tr-TR" sz="2000" dirty="0" smtClean="0">
                <a:solidFill>
                  <a:schemeClr val="tx1"/>
                </a:solidFill>
                <a:latin typeface="Arial" panose="020B0604020202020204" pitchFamily="34" charset="0"/>
                <a:cs typeface="Arial" panose="020B0604020202020204" pitchFamily="34" charset="0"/>
              </a:rPr>
              <a:t>. </a:t>
            </a:r>
            <a:r>
              <a:rPr lang="tr-TR" sz="2000" dirty="0" smtClean="0">
                <a:solidFill>
                  <a:schemeClr val="tx1"/>
                </a:solidFill>
                <a:latin typeface="Arial" panose="020B0604020202020204" pitchFamily="34" charset="0"/>
                <a:cs typeface="Arial" panose="020B0604020202020204" pitchFamily="34" charset="0"/>
              </a:rPr>
              <a:t>Genel Almanca</a:t>
            </a:r>
          </a:p>
          <a:p>
            <a:pPr algn="just">
              <a:lnSpc>
                <a:spcPct val="150000"/>
              </a:lnSpc>
            </a:pPr>
            <a:r>
              <a:rPr lang="tr-TR" sz="2000" dirty="0">
                <a:solidFill>
                  <a:schemeClr val="tx1"/>
                </a:solidFill>
                <a:latin typeface="Arial" panose="020B0604020202020204" pitchFamily="34" charset="0"/>
                <a:cs typeface="Arial" panose="020B0604020202020204" pitchFamily="34" charset="0"/>
              </a:rPr>
              <a:t>3</a:t>
            </a:r>
            <a:r>
              <a:rPr lang="tr-TR" sz="2000" dirty="0" smtClean="0">
                <a:solidFill>
                  <a:schemeClr val="tx1"/>
                </a:solidFill>
                <a:latin typeface="Arial" panose="020B0604020202020204" pitchFamily="34" charset="0"/>
                <a:cs typeface="Arial" panose="020B0604020202020204" pitchFamily="34" charset="0"/>
              </a:rPr>
              <a:t>. </a:t>
            </a:r>
            <a:r>
              <a:rPr lang="tr-TR" sz="2000" dirty="0" smtClean="0">
                <a:solidFill>
                  <a:schemeClr val="tx1"/>
                </a:solidFill>
                <a:latin typeface="Arial" panose="020B0604020202020204" pitchFamily="34" charset="0"/>
                <a:cs typeface="Arial" panose="020B0604020202020204" pitchFamily="34" charset="0"/>
              </a:rPr>
              <a:t>Genel Rusça</a:t>
            </a:r>
          </a:p>
          <a:p>
            <a:pPr algn="just">
              <a:lnSpc>
                <a:spcPct val="150000"/>
              </a:lnSpc>
            </a:pPr>
            <a:r>
              <a:rPr lang="tr-TR" sz="2000" dirty="0" smtClean="0">
                <a:solidFill>
                  <a:schemeClr val="tx1"/>
                </a:solidFill>
                <a:latin typeface="Arial" panose="020B0604020202020204" pitchFamily="34" charset="0"/>
                <a:cs typeface="Arial" panose="020B0604020202020204" pitchFamily="34" charset="0"/>
              </a:rPr>
              <a:t>4</a:t>
            </a:r>
            <a:r>
              <a:rPr lang="tr-TR" sz="2000" dirty="0" smtClean="0">
                <a:solidFill>
                  <a:schemeClr val="tx1"/>
                </a:solidFill>
                <a:latin typeface="Arial" panose="020B0604020202020204" pitchFamily="34" charset="0"/>
                <a:cs typeface="Arial" panose="020B0604020202020204" pitchFamily="34" charset="0"/>
              </a:rPr>
              <a:t>. </a:t>
            </a:r>
            <a:r>
              <a:rPr lang="tr-TR" sz="2000" dirty="0" smtClean="0">
                <a:solidFill>
                  <a:schemeClr val="tx1"/>
                </a:solidFill>
                <a:latin typeface="Arial" panose="020B0604020202020204" pitchFamily="34" charset="0"/>
                <a:cs typeface="Arial" panose="020B0604020202020204" pitchFamily="34" charset="0"/>
              </a:rPr>
              <a:t>Genel Fransızca</a:t>
            </a:r>
          </a:p>
          <a:p>
            <a:pPr algn="just"/>
            <a:endParaRPr lang="tr-TR" sz="2000" dirty="0">
              <a:solidFill>
                <a:schemeClr val="tx1"/>
              </a:solidFill>
              <a:latin typeface="Arial" panose="020B0604020202020204" pitchFamily="34" charset="0"/>
              <a:cs typeface="Arial" panose="020B0604020202020204" pitchFamily="34" charset="0"/>
            </a:endParaRPr>
          </a:p>
          <a:p>
            <a:pPr algn="just"/>
            <a:endParaRPr lang="tr-TR" sz="2000" dirty="0" smtClean="0">
              <a:solidFill>
                <a:schemeClr val="tx1"/>
              </a:solidFill>
              <a:latin typeface="Arial" panose="020B0604020202020204" pitchFamily="34" charset="0"/>
              <a:cs typeface="Arial" panose="020B0604020202020204" pitchFamily="34" charset="0"/>
            </a:endParaRPr>
          </a:p>
        </p:txBody>
      </p:sp>
      <p:sp>
        <p:nvSpPr>
          <p:cNvPr id="7" name="Dikdörtgen 6"/>
          <p:cNvSpPr/>
          <p:nvPr/>
        </p:nvSpPr>
        <p:spPr>
          <a:xfrm>
            <a:off x="6370122" y="2161308"/>
            <a:ext cx="4196938" cy="3467595"/>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tr-TR" sz="2000" dirty="0" smtClean="0">
                <a:solidFill>
                  <a:schemeClr val="tx1"/>
                </a:solidFill>
                <a:latin typeface="Arial" panose="020B0604020202020204" pitchFamily="34" charset="0"/>
                <a:cs typeface="Arial" panose="020B0604020202020204" pitchFamily="34" charset="0"/>
              </a:rPr>
              <a:t>1. YDS\YÖKDİL</a:t>
            </a:r>
          </a:p>
          <a:p>
            <a:pPr algn="just">
              <a:lnSpc>
                <a:spcPct val="150000"/>
              </a:lnSpc>
            </a:pPr>
            <a:r>
              <a:rPr lang="tr-TR" sz="2000" dirty="0" smtClean="0">
                <a:solidFill>
                  <a:schemeClr val="tx1"/>
                </a:solidFill>
                <a:latin typeface="Arial" panose="020B0604020202020204" pitchFamily="34" charset="0"/>
                <a:cs typeface="Arial" panose="020B0604020202020204" pitchFamily="34" charset="0"/>
              </a:rPr>
              <a:t>2. TOEFL </a:t>
            </a:r>
            <a:r>
              <a:rPr lang="tr-TR" sz="2000" dirty="0" smtClean="0">
                <a:solidFill>
                  <a:schemeClr val="tx1"/>
                </a:solidFill>
                <a:latin typeface="Arial" panose="020B0604020202020204" pitchFamily="34" charset="0"/>
                <a:cs typeface="Arial" panose="020B0604020202020204" pitchFamily="34" charset="0"/>
              </a:rPr>
              <a:t>IBT</a:t>
            </a:r>
          </a:p>
          <a:p>
            <a:pPr algn="just">
              <a:lnSpc>
                <a:spcPct val="150000"/>
              </a:lnSpc>
            </a:pPr>
            <a:r>
              <a:rPr lang="tr-TR" sz="2000" dirty="0" smtClean="0">
                <a:solidFill>
                  <a:schemeClr val="tx1"/>
                </a:solidFill>
                <a:latin typeface="Arial" panose="020B0604020202020204" pitchFamily="34" charset="0"/>
                <a:cs typeface="Arial" panose="020B0604020202020204" pitchFamily="34" charset="0"/>
              </a:rPr>
              <a:t>3. IELTS</a:t>
            </a:r>
            <a:endParaRPr lang="tr-TR" sz="2000" dirty="0" smtClean="0">
              <a:solidFill>
                <a:schemeClr val="tx1"/>
              </a:solidFill>
              <a:latin typeface="Arial" panose="020B0604020202020204" pitchFamily="34" charset="0"/>
              <a:cs typeface="Arial" panose="020B0604020202020204" pitchFamily="34" charset="0"/>
            </a:endParaRPr>
          </a:p>
          <a:p>
            <a:pPr algn="just">
              <a:lnSpc>
                <a:spcPct val="150000"/>
              </a:lnSpc>
            </a:pPr>
            <a:r>
              <a:rPr lang="tr-TR" sz="2000" dirty="0" smtClean="0">
                <a:solidFill>
                  <a:schemeClr val="tx1"/>
                </a:solidFill>
                <a:latin typeface="Arial" panose="020B0604020202020204" pitchFamily="34" charset="0"/>
                <a:cs typeface="Arial" panose="020B0604020202020204" pitchFamily="34" charset="0"/>
              </a:rPr>
              <a:t>4</a:t>
            </a:r>
            <a:r>
              <a:rPr lang="tr-TR" sz="2000" dirty="0" smtClean="0">
                <a:solidFill>
                  <a:schemeClr val="tx1"/>
                </a:solidFill>
                <a:latin typeface="Arial" panose="020B0604020202020204" pitchFamily="34" charset="0"/>
                <a:cs typeface="Arial" panose="020B0604020202020204" pitchFamily="34" charset="0"/>
              </a:rPr>
              <a:t>. Akademik Yazma Kulübü</a:t>
            </a:r>
          </a:p>
          <a:p>
            <a:pPr algn="just">
              <a:lnSpc>
                <a:spcPct val="150000"/>
              </a:lnSpc>
            </a:pPr>
            <a:r>
              <a:rPr lang="tr-TR" sz="2000" dirty="0" smtClean="0">
                <a:solidFill>
                  <a:schemeClr val="tx1"/>
                </a:solidFill>
                <a:latin typeface="Arial" panose="020B0604020202020204" pitchFamily="34" charset="0"/>
                <a:cs typeface="Arial" panose="020B0604020202020204" pitchFamily="34" charset="0"/>
              </a:rPr>
              <a:t>5. İngilizce Konuşma Kulübü</a:t>
            </a:r>
          </a:p>
          <a:p>
            <a:pPr algn="just">
              <a:lnSpc>
                <a:spcPct val="150000"/>
              </a:lnSpc>
            </a:pPr>
            <a:endParaRPr lang="tr-TR" sz="2000" dirty="0">
              <a:solidFill>
                <a:schemeClr val="tx1"/>
              </a:solidFill>
              <a:latin typeface="Arial" panose="020B0604020202020204" pitchFamily="34" charset="0"/>
              <a:cs typeface="Arial" panose="020B0604020202020204" pitchFamily="34" charset="0"/>
            </a:endParaRPr>
          </a:p>
          <a:p>
            <a:pPr algn="just">
              <a:lnSpc>
                <a:spcPct val="150000"/>
              </a:lnSpc>
            </a:pPr>
            <a:endParaRPr lang="tr-TR" sz="2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84847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0"/>
            <a:ext cx="10515600" cy="834283"/>
          </a:xfrm>
        </p:spPr>
        <p:txBody>
          <a:bodyPr>
            <a:normAutofit/>
          </a:bodyPr>
          <a:lstStyle/>
          <a:p>
            <a:pPr algn="ctr"/>
            <a:r>
              <a:rPr lang="tr-TR" sz="4000" b="1" dirty="0" smtClean="0">
                <a:solidFill>
                  <a:srgbClr val="FF0000"/>
                </a:solidFill>
                <a:latin typeface="Arial" panose="020B0604020202020204" pitchFamily="34" charset="0"/>
                <a:cs typeface="Arial" panose="020B0604020202020204" pitchFamily="34" charset="0"/>
              </a:rPr>
              <a:t>Ders Programı</a:t>
            </a:r>
            <a:endParaRPr lang="tr-TR" sz="4000" b="1" dirty="0">
              <a:solidFill>
                <a:srgbClr val="FF0000"/>
              </a:solidFill>
              <a:latin typeface="Arial" panose="020B0604020202020204" pitchFamily="34" charset="0"/>
              <a:cs typeface="Arial" panose="020B0604020202020204" pitchFamily="34" charset="0"/>
            </a:endParaRPr>
          </a:p>
        </p:txBody>
      </p:sp>
      <p:sp>
        <p:nvSpPr>
          <p:cNvPr id="5" name="Metin kutusu 4">
            <a:extLst>
              <a:ext uri="{FF2B5EF4-FFF2-40B4-BE49-F238E27FC236}">
                <a16:creationId xmlns:a16="http://schemas.microsoft.com/office/drawing/2014/main" id="{A5E9317C-510A-40DE-9D68-10F0BA5063E8}"/>
              </a:ext>
            </a:extLst>
          </p:cNvPr>
          <p:cNvSpPr txBox="1"/>
          <p:nvPr/>
        </p:nvSpPr>
        <p:spPr>
          <a:xfrm>
            <a:off x="3416754" y="6290355"/>
            <a:ext cx="6094268" cy="461665"/>
          </a:xfrm>
          <a:prstGeom prst="rect">
            <a:avLst/>
          </a:prstGeom>
          <a:noFill/>
        </p:spPr>
        <p:txBody>
          <a:bodyPr wrap="square">
            <a:spAutoFit/>
          </a:bodyPr>
          <a:lstStyle/>
          <a:p>
            <a:pPr marL="0" indent="0">
              <a:buNone/>
            </a:pPr>
            <a:r>
              <a:rPr lang="tr-TR" sz="2400" b="1" dirty="0">
                <a:solidFill>
                  <a:srgbClr val="FF0000"/>
                </a:solidFill>
              </a:rPr>
              <a:t>*1 Kur </a:t>
            </a:r>
            <a:r>
              <a:rPr lang="tr-TR" sz="2400" b="1" dirty="0" smtClean="0">
                <a:solidFill>
                  <a:srgbClr val="FF0000"/>
                </a:solidFill>
              </a:rPr>
              <a:t>132 </a:t>
            </a:r>
            <a:r>
              <a:rPr lang="tr-TR" sz="2400" b="1" dirty="0">
                <a:solidFill>
                  <a:srgbClr val="FF0000"/>
                </a:solidFill>
              </a:rPr>
              <a:t>saat (</a:t>
            </a:r>
            <a:r>
              <a:rPr lang="tr-TR" sz="2400" b="1" dirty="0" smtClean="0">
                <a:solidFill>
                  <a:srgbClr val="FF0000"/>
                </a:solidFill>
              </a:rPr>
              <a:t>11 </a:t>
            </a:r>
            <a:r>
              <a:rPr lang="tr-TR" sz="2400" b="1" dirty="0">
                <a:solidFill>
                  <a:srgbClr val="FF0000"/>
                </a:solidFill>
              </a:rPr>
              <a:t>Hafta) Sürmektedir</a:t>
            </a:r>
          </a:p>
        </p:txBody>
      </p:sp>
      <p:pic>
        <p:nvPicPr>
          <p:cNvPr id="8" name="İçerik Yer Tutucusu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8759" y="683394"/>
            <a:ext cx="11521440" cy="5493569"/>
          </a:xfrm>
        </p:spPr>
      </p:pic>
    </p:spTree>
    <p:extLst>
      <p:ext uri="{BB962C8B-B14F-4D97-AF65-F5344CB8AC3E}">
        <p14:creationId xmlns:p14="http://schemas.microsoft.com/office/powerpoint/2010/main" val="2786374581"/>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TotalTime>
  <Words>223</Words>
  <Application>Microsoft Office PowerPoint</Application>
  <PresentationFormat>Geniş ekran</PresentationFormat>
  <Paragraphs>28</Paragraphs>
  <Slides>7</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7</vt:i4>
      </vt:variant>
    </vt:vector>
  </HeadingPairs>
  <TitlesOfParts>
    <vt:vector size="13" baseType="lpstr">
      <vt:lpstr>Arial</vt:lpstr>
      <vt:lpstr>Calibri</vt:lpstr>
      <vt:lpstr>Calibri Light</vt:lpstr>
      <vt:lpstr>Times New Roman</vt:lpstr>
      <vt:lpstr>Wingdings</vt:lpstr>
      <vt:lpstr>Office Teması</vt:lpstr>
      <vt:lpstr>PowerPoint Sunusu</vt:lpstr>
      <vt:lpstr>PowerPoint Sunusu</vt:lpstr>
      <vt:lpstr>Kurs Program Hedefleri  </vt:lpstr>
      <vt:lpstr>Program İçeriği </vt:lpstr>
      <vt:lpstr>Program İçeriği</vt:lpstr>
      <vt:lpstr>Kurs Türleri</vt:lpstr>
      <vt:lpstr>Ders Programı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FATİH DOĞRUER(J.TĞM.)(JGNK)</dc:creator>
  <cp:lastModifiedBy>HASAN MERT YOLCU</cp:lastModifiedBy>
  <cp:revision>7</cp:revision>
  <dcterms:created xsi:type="dcterms:W3CDTF">2021-12-28T05:38:30Z</dcterms:created>
  <dcterms:modified xsi:type="dcterms:W3CDTF">2022-12-29T13:24:41Z</dcterms:modified>
</cp:coreProperties>
</file>